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rawings/drawing1.xml" ContentType="application/vnd.openxmlformats-officedocument.drawingml.chartshape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1" r:id="rId3"/>
    <p:sldId id="258" r:id="rId4"/>
    <p:sldId id="263" r:id="rId5"/>
    <p:sldId id="264" r:id="rId6"/>
    <p:sldId id="262" r:id="rId7"/>
    <p:sldId id="270" r:id="rId8"/>
    <p:sldId id="27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3"/>
  <c:chart>
    <c:autoTitleDeleted val="1"/>
    <c:plotArea>
      <c:layout>
        <c:manualLayout>
          <c:layoutTarget val="inner"/>
          <c:xMode val="edge"/>
          <c:yMode val="edge"/>
          <c:x val="3.0849121517715006E-2"/>
          <c:y val="0.17499370800961406"/>
          <c:w val="0.93830175696457119"/>
          <c:h val="0.6311176535940458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2"/>
            </a:solidFill>
            <a:ln w="25400" cap="flat" cmpd="sng" algn="ctr">
              <a:solidFill>
                <a:schemeClr val="accent2">
                  <a:shade val="50000"/>
                </a:schemeClr>
              </a:solidFill>
              <a:prstDash val="solid"/>
            </a:ln>
            <a:effectLst/>
          </c:spPr>
          <c:dLbls>
            <c:delete val="1"/>
          </c:dLbls>
          <c:cat>
            <c:strRef>
              <c:f>Лист1!$A$2:$A$3</c:f>
              <c:strCache>
                <c:ptCount val="2"/>
                <c:pt idx="0">
                  <c:v>Было</c:v>
                </c:pt>
                <c:pt idx="1">
                  <c:v>Стало</c:v>
                </c:pt>
              </c:strCache>
            </c:strRef>
          </c:cat>
          <c:val>
            <c:numRef>
              <c:f>Лист1!$B$2:$B$3</c:f>
              <c:numCache>
                <c:formatCode>0</c:formatCode>
                <c:ptCount val="2"/>
                <c:pt idx="0">
                  <c:v>73</c:v>
                </c:pt>
                <c:pt idx="1">
                  <c:v>30.6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01DB-4AB5-88BF-39FA7DB32FD5}"/>
            </c:ext>
          </c:extLst>
        </c:ser>
        <c:dLbls>
          <c:showVal val="1"/>
        </c:dLbls>
        <c:axId val="167979648"/>
        <c:axId val="170816256"/>
      </c:barChart>
      <c:catAx>
        <c:axId val="167979648"/>
        <c:scaling>
          <c:orientation val="minMax"/>
        </c:scaling>
        <c:axPos val="b"/>
        <c:numFmt formatCode="General" sourceLinked="1"/>
        <c:tickLblPos val="nextTo"/>
        <c:txPr>
          <a:bodyPr rot="-60000000" vert="horz"/>
          <a:lstStyle/>
          <a:p>
            <a:pPr>
              <a:defRPr/>
            </a:pPr>
            <a:endParaRPr lang="ru-RU"/>
          </a:p>
        </c:txPr>
        <c:crossAx val="170816256"/>
        <c:crosses val="autoZero"/>
        <c:auto val="1"/>
        <c:lblAlgn val="ctr"/>
        <c:lblOffset val="100"/>
      </c:catAx>
      <c:valAx>
        <c:axId val="170816256"/>
        <c:scaling>
          <c:orientation val="minMax"/>
        </c:scaling>
        <c:delete val="1"/>
        <c:axPos val="l"/>
        <c:numFmt formatCode="0" sourceLinked="1"/>
        <c:tickLblPos val="none"/>
        <c:crossAx val="167979648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0.34667</cdr:x>
      <cdr:y>0.23333</cdr:y>
    </cdr:from>
    <cdr:to>
      <cdr:x>0.68001</cdr:x>
      <cdr:y>0.23333</cdr:y>
    </cdr:to>
    <cdr:cxnSp macro="">
      <cdr:nvCxnSpPr>
        <cdr:cNvPr id="3" name="Прямая соединительная линия 2"/>
        <cdr:cNvCxnSpPr/>
      </cdr:nvCxnSpPr>
      <cdr:spPr bwMode="auto">
        <a:xfrm xmlns:a="http://schemas.openxmlformats.org/drawingml/2006/main" flipH="1">
          <a:off x="1872208" y="504056"/>
          <a:ext cx="1800236" cy="0"/>
        </a:xfrm>
        <a:prstGeom xmlns:a="http://schemas.openxmlformats.org/drawingml/2006/main" prst="line">
          <a:avLst/>
        </a:prstGeom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1">
          <a:schemeClr val="accent2"/>
        </a:lnRef>
        <a:fillRef xmlns:a="http://schemas.openxmlformats.org/drawingml/2006/main" idx="0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0.68</cdr:x>
      <cdr:y>0.23333</cdr:y>
    </cdr:from>
    <cdr:to>
      <cdr:x>0.69333</cdr:x>
      <cdr:y>0.53874</cdr:y>
    </cdr:to>
    <cdr:sp macro="" textlink="">
      <cdr:nvSpPr>
        <cdr:cNvPr id="11" name="Стрелка вниз 10"/>
        <cdr:cNvSpPr/>
      </cdr:nvSpPr>
      <cdr:spPr bwMode="auto">
        <a:xfrm xmlns:a="http://schemas.openxmlformats.org/drawingml/2006/main">
          <a:off x="3672409" y="504056"/>
          <a:ext cx="72008" cy="659745"/>
        </a:xfrm>
        <a:prstGeom xmlns:a="http://schemas.openxmlformats.org/drawingml/2006/main" prst="downArrow">
          <a:avLst/>
        </a:prstGeom>
        <a:solidFill xmlns:a="http://schemas.openxmlformats.org/drawingml/2006/main">
          <a:srgbClr val="00B050"/>
        </a:solidFill>
        <a:ln xmlns:a="http://schemas.openxmlformats.org/drawingml/2006/main">
          <a:headEnd type="none" w="med" len="med"/>
          <a:tailEnd type="none" w="med" len="med"/>
        </a:ln>
      </cdr:spPr>
      <cdr:style>
        <a:lnRef xmlns:a="http://schemas.openxmlformats.org/drawingml/2006/main" idx="2">
          <a:schemeClr val="accent2">
            <a:shade val="50000"/>
          </a:schemeClr>
        </a:lnRef>
        <a:fillRef xmlns:a="http://schemas.openxmlformats.org/drawingml/2006/main" idx="1">
          <a:schemeClr val="accent2"/>
        </a:fillRef>
        <a:effectRef xmlns:a="http://schemas.openxmlformats.org/drawingml/2006/main" idx="0">
          <a:schemeClr val="accent2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ru-RU" dirty="0"/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11.08.2020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692697"/>
            <a:ext cx="7772400" cy="2907754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«Менчерепский детский сад»</a:t>
            </a:r>
            <a:br>
              <a:rPr lang="ru-RU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Бережливый детский сад</a:t>
            </a:r>
            <a:endParaRPr lang="ru-RU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221088"/>
            <a:ext cx="7772400" cy="1944216"/>
          </a:xfrm>
        </p:spPr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Выступающий: </a:t>
            </a:r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Мурзакова Юлия Александровна</a:t>
            </a:r>
          </a:p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Заведующий МБДОУ </a:t>
            </a:r>
          </a:p>
          <a:p>
            <a:r>
              <a:rPr lang="ru-RU" sz="2800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«Менчерепского детского сада»</a:t>
            </a:r>
            <a:endParaRPr lang="ru-RU" sz="2800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1008112" cy="930709"/>
          </a:xfrm>
          <a:prstGeom prst="rect">
            <a:avLst/>
          </a:prstGeom>
        </p:spPr>
      </p:pic>
      <p:pic>
        <p:nvPicPr>
          <p:cNvPr id="5" name="Объект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49" t="17878" r="19507" b="15299"/>
          <a:stretch/>
        </p:blipFill>
        <p:spPr>
          <a:xfrm>
            <a:off x="1835696" y="548680"/>
            <a:ext cx="792088" cy="882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IMG_20200810_00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 rot="5400000">
            <a:off x="1691738" y="-819530"/>
            <a:ext cx="5832649" cy="8281037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8" descr="WhatsApp Image 2019-08-13 at 18.22.18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35696" y="620688"/>
            <a:ext cx="4964536" cy="5107689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Применение разметки, визуализации.</a:t>
            </a:r>
            <a:endParaRPr lang="ru-RU" dirty="0"/>
          </a:p>
        </p:txBody>
      </p:sp>
      <p:pic>
        <p:nvPicPr>
          <p:cNvPr id="4" name="Содержимое 3" descr="WhatsApp Image 2020-08-11 at 09.25.21.jpe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99992" y="1700808"/>
            <a:ext cx="2808312" cy="3744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WhatsApp Image 2020-08-11 at 09.25.45.jpe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700808"/>
            <a:ext cx="2808312" cy="374441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548680"/>
            <a:ext cx="818388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Навигация в стиле метро</a:t>
            </a:r>
            <a:endParaRPr lang="ru-RU" dirty="0"/>
          </a:p>
        </p:txBody>
      </p:sp>
      <p:pic>
        <p:nvPicPr>
          <p:cNvPr id="4" name="Содержимое 3" descr="b79dacd6-e4ef-4e9f-bf52-7b8bf021c12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71600" y="1268760"/>
            <a:ext cx="3491632" cy="465550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2bca5ab8-8a37-46ea-931d-0b0c301158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64088" y="1916832"/>
            <a:ext cx="2499742" cy="33329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2771800" y="908720"/>
            <a:ext cx="136815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Кабинет ст. медсестры</a:t>
            </a:r>
            <a:endParaRPr lang="ru-RU" sz="12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5076056" y="908720"/>
            <a:ext cx="1440160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Кабинет заведующего</a:t>
            </a:r>
            <a:endParaRPr lang="ru-RU" sz="12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7380312" y="3861048"/>
            <a:ext cx="136815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Старшая группа</a:t>
            </a:r>
            <a:endParaRPr lang="ru-RU" sz="12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395536" y="3789040"/>
            <a:ext cx="13681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Спальня старшей группы</a:t>
            </a:r>
            <a:endParaRPr lang="ru-RU" sz="12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380312" y="1556792"/>
            <a:ext cx="1368152" cy="46166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Младшая  группа</a:t>
            </a:r>
            <a:endParaRPr lang="ru-RU" sz="12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95536" y="1484784"/>
            <a:ext cx="1368152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200" b="1" dirty="0" smtClean="0"/>
              <a:t>Спальня младшей группы</a:t>
            </a:r>
            <a:endParaRPr lang="ru-RU" sz="1200" b="1" dirty="0"/>
          </a:p>
        </p:txBody>
      </p:sp>
      <p:sp>
        <p:nvSpPr>
          <p:cNvPr id="14" name="Стрелка вниз 13"/>
          <p:cNvSpPr/>
          <p:nvPr/>
        </p:nvSpPr>
        <p:spPr>
          <a:xfrm flipV="1">
            <a:off x="3275856" y="1340768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 flipV="1">
            <a:off x="5580112" y="1340768"/>
            <a:ext cx="288032" cy="504056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углом 6"/>
          <p:cNvSpPr/>
          <p:nvPr/>
        </p:nvSpPr>
        <p:spPr>
          <a:xfrm flipH="1">
            <a:off x="1475656" y="1628800"/>
            <a:ext cx="3104728" cy="2808312"/>
          </a:xfrm>
          <a:prstGeom prst="bentArrow">
            <a:avLst>
              <a:gd name="adj1" fmla="val 6010"/>
              <a:gd name="adj2" fmla="val 6864"/>
              <a:gd name="adj3" fmla="val 20207"/>
              <a:gd name="adj4" fmla="val 249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Стрелка углом 5"/>
          <p:cNvSpPr/>
          <p:nvPr/>
        </p:nvSpPr>
        <p:spPr>
          <a:xfrm>
            <a:off x="4644008" y="1628800"/>
            <a:ext cx="3024336" cy="2808312"/>
          </a:xfrm>
          <a:prstGeom prst="bentArrow">
            <a:avLst>
              <a:gd name="adj1" fmla="val 6010"/>
              <a:gd name="adj2" fmla="val 6206"/>
              <a:gd name="adj3" fmla="val 19549"/>
              <a:gd name="adj4" fmla="val 249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Стрелка углом 3"/>
          <p:cNvSpPr/>
          <p:nvPr/>
        </p:nvSpPr>
        <p:spPr>
          <a:xfrm>
            <a:off x="4644008" y="3933056"/>
            <a:ext cx="3024336" cy="2016224"/>
          </a:xfrm>
          <a:prstGeom prst="bentArrow">
            <a:avLst>
              <a:gd name="adj1" fmla="val 8313"/>
              <a:gd name="adj2" fmla="val 8508"/>
              <a:gd name="adj3" fmla="val 23167"/>
              <a:gd name="adj4" fmla="val 249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Стрелка углом 4"/>
          <p:cNvSpPr/>
          <p:nvPr/>
        </p:nvSpPr>
        <p:spPr>
          <a:xfrm flipH="1">
            <a:off x="1475656" y="3933056"/>
            <a:ext cx="3104728" cy="2016224"/>
          </a:xfrm>
          <a:prstGeom prst="bentArrow">
            <a:avLst>
              <a:gd name="adj1" fmla="val 8313"/>
              <a:gd name="adj2" fmla="val 8508"/>
              <a:gd name="adj3" fmla="val 23167"/>
              <a:gd name="adj4" fmla="val 249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трелка вниз 7"/>
          <p:cNvSpPr/>
          <p:nvPr/>
        </p:nvSpPr>
        <p:spPr>
          <a:xfrm flipV="1">
            <a:off x="4499992" y="836712"/>
            <a:ext cx="288032" cy="108012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3923928" y="404664"/>
            <a:ext cx="1368152" cy="36933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ВЫХОД</a:t>
            </a:r>
            <a:endParaRPr lang="ru-RU" b="1" dirty="0"/>
          </a:p>
        </p:txBody>
      </p:sp>
      <p:pic>
        <p:nvPicPr>
          <p:cNvPr id="1026" name="Picture 2" descr="E 01-02 Выход здесь (правосторонний) | ГК &quot;Оксема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404664"/>
            <a:ext cx="340296" cy="340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4098802410"/>
              </p:ext>
            </p:extLst>
          </p:nvPr>
        </p:nvGraphicFramePr>
        <p:xfrm>
          <a:off x="899592" y="775346"/>
          <a:ext cx="7056784" cy="3278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39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6870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4149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00260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1315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Наименование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цели (</a:t>
                      </a:r>
                      <a:r>
                        <a:rPr lang="ru-RU" sz="120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ед.изм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Целевой </a:t>
                      </a:r>
                    </a:p>
                    <a:p>
                      <a:pPr algn="ctr"/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показатель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Полученный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результат, эффект</a:t>
                      </a:r>
                      <a:endParaRPr lang="ru-RU" sz="120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821735">
                <a:tc>
                  <a:txBody>
                    <a:bodyPr/>
                    <a:lstStyle/>
                    <a:p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</a:t>
                      </a:r>
                      <a:r>
                        <a:rPr lang="ru-RU" sz="1200" b="0" kern="1200" baseline="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 П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отеря времени </a:t>
                      </a:r>
                      <a:r>
                        <a:rPr kumimoji="0" lang="ru-RU" sz="12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из-за отсутствия визуальных знаков (разметки) </a:t>
                      </a: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2.Потеря времени при 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перемещения детей, родителей и сотрудников в здании ДОО и при входе в него.</a:t>
                      </a: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1.1 ч.13 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мин. в месяц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1 ч. 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03 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мин. в месяц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1.Сокращение времени протекания процесса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раза;</a:t>
                      </a:r>
                    </a:p>
                    <a:p>
                      <a:pPr marL="0" algn="l" defTabSz="914400" rtl="0" eaLnBrk="1" latinLnBrk="0" hangingPunct="1"/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2. Сокращение времени протекания процесса </a:t>
                      </a:r>
                    </a:p>
                    <a:p>
                      <a:pPr marL="0" algn="l" defTabSz="914400" rtl="0" eaLnBrk="1" latinLnBrk="0" hangingPunct="1"/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 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</a:t>
                      </a: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раза;</a:t>
                      </a:r>
                    </a:p>
                    <a:p>
                      <a:pPr marL="0" algn="l" defTabSz="914400" rtl="0" eaLnBrk="1" latinLnBrk="0" hangingPunct="1"/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algn="l" defTabSz="914400" rtl="0" eaLnBrk="1" latinLnBrk="0" hangingPunct="1"/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Исключение травматизма воспитанников при перемещении по ДОО.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Оптимизация и визуализация передвижения в детском саду для детей и педагогов;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b="0" kern="1200" dirty="0" smtClean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0" kern="1200" dirty="0" smtClean="0">
                          <a:solidFill>
                            <a:schemeClr val="tx2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Исключение из них ненужных избыточных действий воспитанников и педагогов</a:t>
                      </a:r>
                      <a:endParaRPr lang="ru-RU" sz="1200" b="0" kern="1200" dirty="0">
                        <a:solidFill>
                          <a:schemeClr val="tx2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="" xmlns:p14="http://schemas.microsoft.com/office/powerpoint/2010/main" val="3357137566"/>
              </p:ext>
            </p:extLst>
          </p:nvPr>
        </p:nvGraphicFramePr>
        <p:xfrm>
          <a:off x="1907704" y="3861048"/>
          <a:ext cx="5400600" cy="21602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67544" y="188640"/>
            <a:ext cx="8183880" cy="57606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Показатели динамики проекта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2899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22376" y="476672"/>
            <a:ext cx="7772400" cy="30243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Проект </a:t>
            </a:r>
            <a:b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МБДОУ «Менчерепский детский сад»</a:t>
            </a:r>
            <a:b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7030A0"/>
                </a:solidFill>
                <a:effectLst/>
                <a:latin typeface="Times New Roman" pitchFamily="18" charset="0"/>
                <a:cs typeface="Times New Roman" pitchFamily="18" charset="0"/>
              </a:rPr>
              <a:t>Бережливый детский сад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22376" y="4005064"/>
            <a:ext cx="7772400" cy="1224136"/>
          </a:xfrm>
        </p:spPr>
        <p:txBody>
          <a:bodyPr>
            <a:normAutofit/>
          </a:bodyPr>
          <a:lstStyle/>
          <a:p>
            <a:pPr algn="ctr"/>
            <a:r>
              <a:rPr lang="ru-RU" u="sng" dirty="0" smtClean="0"/>
              <a:t> </a:t>
            </a:r>
            <a:r>
              <a:rPr lang="ru-RU" b="1" u="sng" dirty="0" smtClean="0"/>
              <a:t>Оптимизация процесса стандартизации ежедневных действий в режиме дня воспитанников детского </a:t>
            </a:r>
            <a:r>
              <a:rPr lang="ru-RU" b="1" u="sng" dirty="0" err="1" smtClean="0"/>
              <a:t>сада</a:t>
            </a:r>
            <a:r>
              <a:rPr lang="ru-RU" b="1" dirty="0" err="1" smtClean="0"/>
              <a:t>_</a:t>
            </a:r>
            <a:r>
              <a:rPr lang="ru-RU" b="1" dirty="0" smtClean="0"/>
              <a:t> </a:t>
            </a:r>
          </a:p>
          <a:p>
            <a:pPr algn="ctr"/>
            <a:r>
              <a:rPr lang="ru-RU" sz="1100" b="1" dirty="0" smtClean="0"/>
              <a:t>  (название </a:t>
            </a:r>
            <a:r>
              <a:rPr lang="ru-RU" sz="1100" b="1" dirty="0" err="1" smtClean="0"/>
              <a:t>лин-проекта</a:t>
            </a:r>
            <a:r>
              <a:rPr lang="ru-RU" sz="1100" b="1" dirty="0" smtClean="0"/>
              <a:t>)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1008112" cy="930709"/>
          </a:xfrm>
          <a:prstGeom prst="rect">
            <a:avLst/>
          </a:prstGeom>
        </p:spPr>
      </p:pic>
      <p:pic>
        <p:nvPicPr>
          <p:cNvPr id="5" name="Объект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0349" t="17878" r="19507" b="15299"/>
          <a:stretch/>
        </p:blipFill>
        <p:spPr>
          <a:xfrm>
            <a:off x="1835696" y="476672"/>
            <a:ext cx="792088" cy="882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224</TotalTime>
  <Words>166</Words>
  <Application>Microsoft Office PowerPoint</Application>
  <PresentationFormat>Экран (4:3)</PresentationFormat>
  <Paragraphs>44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Аспект</vt:lpstr>
      <vt:lpstr>Проект  МБДОУ «Менчерепский детский сад» Бережливый детский сад</vt:lpstr>
      <vt:lpstr>Слайд 2</vt:lpstr>
      <vt:lpstr>Слайд 3</vt:lpstr>
      <vt:lpstr>Применение разметки, визуализации.</vt:lpstr>
      <vt:lpstr>Навигация в стиле метро</vt:lpstr>
      <vt:lpstr>Слайд 6</vt:lpstr>
      <vt:lpstr>Показатели динамики проекта</vt:lpstr>
      <vt:lpstr>Проект  МБДОУ «Менчерепский детский сад» Бережливый детский сад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 «МБДОУ «Менчерепский детский сад» Бережливый детский сад</dc:title>
  <dc:creator>19195</dc:creator>
  <cp:lastModifiedBy>19195</cp:lastModifiedBy>
  <cp:revision>22</cp:revision>
  <dcterms:created xsi:type="dcterms:W3CDTF">2020-08-10T03:42:27Z</dcterms:created>
  <dcterms:modified xsi:type="dcterms:W3CDTF">2020-08-11T04:57:52Z</dcterms:modified>
</cp:coreProperties>
</file>